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d91e1f37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d91e1f37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a5a33670b0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a5a33670b0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9b03f5e807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9b03f5e807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9b03f5e807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9b03f5e807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537681f810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537681f810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9afa86b23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9afa86b23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9afa86b231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9afa86b231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9b03f5e807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9b03f5e807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9b03f5e807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9b03f5e807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9b03f5e807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9b03f5e807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9b03f5e807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9b03f5e807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9b03f5e807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9b03f5e807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Vista lateral en primer plano de una mano pulsando el botón de un mezclador de audio" id="54" name="Google Shape;54;p13"/>
          <p:cNvPicPr preferRelativeResize="0"/>
          <p:nvPr/>
        </p:nvPicPr>
        <p:blipFill rotWithShape="1">
          <a:blip r:embed="rId3">
            <a:alphaModFix/>
          </a:blip>
          <a:srcRect b="15419" l="7506" r="42247" t="0"/>
          <a:stretch/>
        </p:blipFill>
        <p:spPr>
          <a:xfrm>
            <a:off x="-9150" y="0"/>
            <a:ext cx="4594498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4952475" y="550225"/>
            <a:ext cx="38205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es">
                <a:solidFill>
                  <a:srgbClr val="FFFFFF"/>
                </a:solidFill>
              </a:rPr>
              <a:t>Método de modelamiento organizacional</a:t>
            </a:r>
            <a:endParaRPr>
              <a:solidFill>
                <a:srgbClr val="FFFFFF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es">
                <a:solidFill>
                  <a:srgbClr val="FFFFFF"/>
                </a:solidFill>
              </a:rPr>
              <a:t>Permite modelar las influencias de actores sobre la organización y la respuesta estratégica a estas influencias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6" name="Google Shape;56;p13"/>
          <p:cNvSpPr txBox="1"/>
          <p:nvPr>
            <p:ph idx="2" type="body"/>
          </p:nvPr>
        </p:nvSpPr>
        <p:spPr>
          <a:xfrm>
            <a:off x="448850" y="504875"/>
            <a:ext cx="25578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s" sz="8100"/>
              <a:t>Lite*</a:t>
            </a:r>
            <a:endParaRPr b="1" sz="81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325" y="238925"/>
            <a:ext cx="7416724" cy="490457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2"/>
          <p:cNvSpPr txBox="1"/>
          <p:nvPr/>
        </p:nvSpPr>
        <p:spPr>
          <a:xfrm>
            <a:off x="3087150" y="78325"/>
            <a:ext cx="29697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solidFill>
                  <a:srgbClr val="666666"/>
                </a:solidFill>
              </a:rPr>
              <a:t>Todos los pasos integrados</a:t>
            </a:r>
            <a:endParaRPr b="1" sz="16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2" cy="51113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Vista lateral en primer plano de una mano pulsando el botón de un mezclador de audio" id="152" name="Google Shape;152;p24"/>
          <p:cNvPicPr preferRelativeResize="0"/>
          <p:nvPr/>
        </p:nvPicPr>
        <p:blipFill rotWithShape="1">
          <a:blip r:embed="rId3">
            <a:alphaModFix/>
          </a:blip>
          <a:srcRect b="15419" l="7506" r="42247" t="0"/>
          <a:stretch/>
        </p:blipFill>
        <p:spPr>
          <a:xfrm>
            <a:off x="-9150" y="0"/>
            <a:ext cx="4594499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4"/>
          <p:cNvSpPr txBox="1"/>
          <p:nvPr>
            <p:ph idx="2" type="body"/>
          </p:nvPr>
        </p:nvSpPr>
        <p:spPr>
          <a:xfrm>
            <a:off x="448850" y="504875"/>
            <a:ext cx="25578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s" sz="8100"/>
              <a:t>Lite*</a:t>
            </a:r>
            <a:endParaRPr b="1" sz="8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254700" y="238925"/>
            <a:ext cx="73635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PASO 1: Modelar Influencia</a:t>
            </a:r>
            <a:endParaRPr b="1"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s">
                <a:solidFill>
                  <a:srgbClr val="666666"/>
                </a:solidFill>
              </a:rPr>
              <a:t>Identificar a un actor externo, su influencia, y la meta de la organización que es afectada por su influencia</a:t>
            </a:r>
            <a:endParaRPr>
              <a:solidFill>
                <a:srgbClr val="666666"/>
              </a:solidFill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5675" y="1174050"/>
            <a:ext cx="6422524" cy="21659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/>
        </p:nvSpPr>
        <p:spPr>
          <a:xfrm>
            <a:off x="254700" y="238925"/>
            <a:ext cx="73635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solidFill>
                  <a:srgbClr val="666666"/>
                </a:solidFill>
              </a:rPr>
              <a:t>PASO 1: Modelar Influencia</a:t>
            </a:r>
            <a:endParaRPr b="1" sz="16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s">
                <a:solidFill>
                  <a:srgbClr val="666666"/>
                </a:solidFill>
              </a:rPr>
              <a:t>Identificar a un actor externo, su influencia, y la meta de la organización que es afectada por su influencia</a:t>
            </a:r>
            <a:endParaRPr>
              <a:solidFill>
                <a:srgbClr val="666666"/>
              </a:solidFill>
            </a:endParaRPr>
          </a:p>
        </p:txBody>
      </p:sp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5675" y="1174050"/>
            <a:ext cx="6422524" cy="2165986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/>
          <p:nvPr/>
        </p:nvSpPr>
        <p:spPr>
          <a:xfrm>
            <a:off x="851950" y="3541825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Actor Externo</a:t>
            </a:r>
            <a:endParaRPr b="1"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70" name="Google Shape;70;p15"/>
          <p:cNvCxnSpPr>
            <a:stCxn id="69" idx="1"/>
          </p:cNvCxnSpPr>
          <p:nvPr/>
        </p:nvCxnSpPr>
        <p:spPr>
          <a:xfrm flipH="1" rot="10800000">
            <a:off x="851950" y="2814475"/>
            <a:ext cx="761400" cy="897900"/>
          </a:xfrm>
          <a:prstGeom prst="curvedConnector4">
            <a:avLst>
              <a:gd fmla="val -31275" name="adj1"/>
              <a:gd fmla="val 59497" name="adj2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1" name="Google Shape;71;p15"/>
          <p:cNvSpPr txBox="1"/>
          <p:nvPr/>
        </p:nvSpPr>
        <p:spPr>
          <a:xfrm>
            <a:off x="5783925" y="1174050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Organización o unidad de la organización</a:t>
            </a:r>
            <a:endParaRPr b="1"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(departamento, área, etc)</a:t>
            </a:r>
            <a:endParaRPr b="1" sz="11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72" name="Google Shape;72;p15"/>
          <p:cNvCxnSpPr>
            <a:stCxn id="71" idx="1"/>
          </p:cNvCxnSpPr>
          <p:nvPr/>
        </p:nvCxnSpPr>
        <p:spPr>
          <a:xfrm flipH="1">
            <a:off x="4791825" y="1344600"/>
            <a:ext cx="992100" cy="2202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3" name="Google Shape;73;p15"/>
          <p:cNvSpPr txBox="1"/>
          <p:nvPr/>
        </p:nvSpPr>
        <p:spPr>
          <a:xfrm>
            <a:off x="5232750" y="4334900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Límite de la organización</a:t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74" name="Google Shape;74;p15"/>
          <p:cNvCxnSpPr>
            <a:stCxn id="73" idx="1"/>
          </p:cNvCxnSpPr>
          <p:nvPr/>
        </p:nvCxnSpPr>
        <p:spPr>
          <a:xfrm rot="10800000">
            <a:off x="4997850" y="2972150"/>
            <a:ext cx="234900" cy="1533300"/>
          </a:xfrm>
          <a:prstGeom prst="curvedConnector2">
            <a:avLst/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5" name="Google Shape;75;p15"/>
          <p:cNvSpPr txBox="1"/>
          <p:nvPr/>
        </p:nvSpPr>
        <p:spPr>
          <a:xfrm>
            <a:off x="6634625" y="3543425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Meta</a:t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76" name="Google Shape;76;p15"/>
          <p:cNvCxnSpPr>
            <a:stCxn id="75" idx="1"/>
          </p:cNvCxnSpPr>
          <p:nvPr/>
        </p:nvCxnSpPr>
        <p:spPr>
          <a:xfrm rot="10800000">
            <a:off x="5762225" y="2608175"/>
            <a:ext cx="872400" cy="1105800"/>
          </a:xfrm>
          <a:prstGeom prst="curvedConnector2">
            <a:avLst/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7" name="Google Shape;77;p15"/>
          <p:cNvSpPr txBox="1"/>
          <p:nvPr/>
        </p:nvSpPr>
        <p:spPr>
          <a:xfrm>
            <a:off x="2067150" y="4505450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influencia</a:t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78" name="Google Shape;78;p15"/>
          <p:cNvCxnSpPr>
            <a:stCxn id="77" idx="1"/>
          </p:cNvCxnSpPr>
          <p:nvPr/>
        </p:nvCxnSpPr>
        <p:spPr>
          <a:xfrm flipH="1" rot="10800000">
            <a:off x="2067150" y="2947700"/>
            <a:ext cx="1014000" cy="1728300"/>
          </a:xfrm>
          <a:prstGeom prst="curvedConnector4">
            <a:avLst>
              <a:gd fmla="val -23484" name="adj1"/>
              <a:gd fmla="val 54934" name="adj2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/>
        </p:nvSpPr>
        <p:spPr>
          <a:xfrm>
            <a:off x="254700" y="238925"/>
            <a:ext cx="73635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solidFill>
                  <a:srgbClr val="666666"/>
                </a:solidFill>
              </a:rPr>
              <a:t>PASO 2: Modelar estrategias, tácticas y unidades</a:t>
            </a:r>
            <a:endParaRPr b="1" sz="16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s">
                <a:solidFill>
                  <a:srgbClr val="666666"/>
                </a:solidFill>
              </a:rPr>
              <a:t>Después del análisis de fortalezas debilidades, amenazas y oportunidades, modelar las estrategias y tácticas, así como la unidad(es) organizacional(es) responsable(s)</a:t>
            </a:r>
            <a:endParaRPr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t/>
            </a:r>
            <a:endParaRPr>
              <a:solidFill>
                <a:srgbClr val="666666"/>
              </a:solidFill>
            </a:endParaRPr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700" y="1257300"/>
            <a:ext cx="5133975" cy="38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700" y="1257300"/>
            <a:ext cx="5133975" cy="38862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254700" y="238925"/>
            <a:ext cx="73635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solidFill>
                  <a:srgbClr val="666666"/>
                </a:solidFill>
              </a:rPr>
              <a:t>PASO 2: Modelar estrategias, tácticas y unidades</a:t>
            </a:r>
            <a:endParaRPr b="1" sz="16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s">
                <a:solidFill>
                  <a:srgbClr val="666666"/>
                </a:solidFill>
              </a:rPr>
              <a:t>Después del análisis de fortalezas debilidades, amenazas y oportunidades, modelar las estrategias y tácticas, así como la unidad(es) organizacional(es) responsable(s)</a:t>
            </a:r>
            <a:endParaRPr>
              <a:solidFill>
                <a:srgbClr val="666666"/>
              </a:solidFill>
            </a:endParaRPr>
          </a:p>
        </p:txBody>
      </p:sp>
      <p:sp>
        <p:nvSpPr>
          <p:cNvPr id="91" name="Google Shape;91;p17"/>
          <p:cNvSpPr txBox="1"/>
          <p:nvPr/>
        </p:nvSpPr>
        <p:spPr>
          <a:xfrm>
            <a:off x="5418175" y="2395950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Estrategia</a:t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92" name="Google Shape;92;p17"/>
          <p:cNvCxnSpPr>
            <a:stCxn id="91" idx="1"/>
          </p:cNvCxnSpPr>
          <p:nvPr/>
        </p:nvCxnSpPr>
        <p:spPr>
          <a:xfrm flipH="1">
            <a:off x="4828075" y="2566500"/>
            <a:ext cx="590100" cy="2316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93" name="Google Shape;93;p17"/>
          <p:cNvSpPr txBox="1"/>
          <p:nvPr/>
        </p:nvSpPr>
        <p:spPr>
          <a:xfrm>
            <a:off x="5593425" y="3795325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Táctica</a:t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94" name="Google Shape;94;p17"/>
          <p:cNvCxnSpPr>
            <a:stCxn id="93" idx="1"/>
          </p:cNvCxnSpPr>
          <p:nvPr/>
        </p:nvCxnSpPr>
        <p:spPr>
          <a:xfrm flipH="1">
            <a:off x="4197225" y="3965875"/>
            <a:ext cx="1396200" cy="464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95" name="Google Shape;95;p17"/>
          <p:cNvSpPr txBox="1"/>
          <p:nvPr/>
        </p:nvSpPr>
        <p:spPr>
          <a:xfrm>
            <a:off x="5265775" y="2862388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Unidad Organizacional</a:t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96" name="Google Shape;96;p17"/>
          <p:cNvCxnSpPr>
            <a:stCxn id="95" idx="1"/>
          </p:cNvCxnSpPr>
          <p:nvPr/>
        </p:nvCxnSpPr>
        <p:spPr>
          <a:xfrm flipH="1">
            <a:off x="2852875" y="3032938"/>
            <a:ext cx="2412900" cy="684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97" name="Google Shape;97;p17"/>
          <p:cNvSpPr txBox="1"/>
          <p:nvPr/>
        </p:nvSpPr>
        <p:spPr>
          <a:xfrm>
            <a:off x="5418175" y="3328850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Límite de la unidad</a:t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98" name="Google Shape;98;p17"/>
          <p:cNvCxnSpPr>
            <a:stCxn id="97" idx="1"/>
          </p:cNvCxnSpPr>
          <p:nvPr/>
        </p:nvCxnSpPr>
        <p:spPr>
          <a:xfrm flipH="1">
            <a:off x="4732075" y="3499400"/>
            <a:ext cx="686100" cy="3549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99" name="Google Shape;99;p17"/>
          <p:cNvSpPr txBox="1"/>
          <p:nvPr/>
        </p:nvSpPr>
        <p:spPr>
          <a:xfrm>
            <a:off x="5488275" y="1919788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Refinamiento</a:t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100" name="Google Shape;100;p17"/>
          <p:cNvCxnSpPr>
            <a:stCxn id="99" idx="1"/>
          </p:cNvCxnSpPr>
          <p:nvPr/>
        </p:nvCxnSpPr>
        <p:spPr>
          <a:xfrm flipH="1">
            <a:off x="3526575" y="2090338"/>
            <a:ext cx="1961700" cy="4023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/>
          <p:nvPr/>
        </p:nvSpPr>
        <p:spPr>
          <a:xfrm>
            <a:off x="254700" y="238925"/>
            <a:ext cx="73635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solidFill>
                  <a:srgbClr val="666666"/>
                </a:solidFill>
              </a:rPr>
              <a:t>PASO 3: Modelar objetivos y roles responsables</a:t>
            </a:r>
            <a:endParaRPr b="1" sz="16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s">
                <a:solidFill>
                  <a:srgbClr val="666666"/>
                </a:solidFill>
              </a:rPr>
              <a:t>Desagregar los objetivos con los que debe cumplir la táctica, y los roles (cargos de la organización) que deben cumplirlos</a:t>
            </a:r>
            <a:endParaRPr>
              <a:solidFill>
                <a:srgbClr val="666666"/>
              </a:solidFill>
            </a:endParaRPr>
          </a:p>
        </p:txBody>
      </p:sp>
      <p:pic>
        <p:nvPicPr>
          <p:cNvPr id="106" name="Google Shape;106;p18"/>
          <p:cNvPicPr preferRelativeResize="0"/>
          <p:nvPr/>
        </p:nvPicPr>
        <p:blipFill rotWithShape="1">
          <a:blip r:embed="rId3">
            <a:alphaModFix/>
          </a:blip>
          <a:srcRect b="0" l="0" r="0" t="7604"/>
          <a:stretch/>
        </p:blipFill>
        <p:spPr>
          <a:xfrm>
            <a:off x="201500" y="1227575"/>
            <a:ext cx="5732650" cy="38054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7" name="Google Shape;107;p18"/>
          <p:cNvCxnSpPr/>
          <p:nvPr/>
        </p:nvCxnSpPr>
        <p:spPr>
          <a:xfrm>
            <a:off x="2875850" y="2239625"/>
            <a:ext cx="0" cy="2736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8" name="Google Shape;108;p18"/>
          <p:cNvCxnSpPr/>
          <p:nvPr/>
        </p:nvCxnSpPr>
        <p:spPr>
          <a:xfrm>
            <a:off x="1218275" y="2239625"/>
            <a:ext cx="0" cy="2736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9"/>
          <p:cNvSpPr txBox="1"/>
          <p:nvPr/>
        </p:nvSpPr>
        <p:spPr>
          <a:xfrm>
            <a:off x="254700" y="238925"/>
            <a:ext cx="73635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solidFill>
                  <a:srgbClr val="666666"/>
                </a:solidFill>
              </a:rPr>
              <a:t>PASO 3: Modelar objetivos y roles responsables</a:t>
            </a:r>
            <a:endParaRPr b="1" sz="16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s">
                <a:solidFill>
                  <a:srgbClr val="666666"/>
                </a:solidFill>
              </a:rPr>
              <a:t>Desagregar los objetivos con los que debe cumplir la táctica, y los roles (cargos de la organización) que deben cumplirlos</a:t>
            </a:r>
            <a:endParaRPr>
              <a:solidFill>
                <a:srgbClr val="666666"/>
              </a:solidFill>
            </a:endParaRPr>
          </a:p>
        </p:txBody>
      </p:sp>
      <p:pic>
        <p:nvPicPr>
          <p:cNvPr id="114" name="Google Shape;114;p19"/>
          <p:cNvPicPr preferRelativeResize="0"/>
          <p:nvPr/>
        </p:nvPicPr>
        <p:blipFill rotWithShape="1">
          <a:blip r:embed="rId3">
            <a:alphaModFix/>
          </a:blip>
          <a:srcRect b="0" l="0" r="0" t="7604"/>
          <a:stretch/>
        </p:blipFill>
        <p:spPr>
          <a:xfrm>
            <a:off x="201500" y="1227575"/>
            <a:ext cx="5732650" cy="380545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9"/>
          <p:cNvSpPr txBox="1"/>
          <p:nvPr/>
        </p:nvSpPr>
        <p:spPr>
          <a:xfrm>
            <a:off x="5660125" y="1944338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Táctica</a:t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116" name="Google Shape;116;p19"/>
          <p:cNvCxnSpPr>
            <a:stCxn id="115" idx="1"/>
          </p:cNvCxnSpPr>
          <p:nvPr/>
        </p:nvCxnSpPr>
        <p:spPr>
          <a:xfrm flipH="1">
            <a:off x="3007525" y="2114888"/>
            <a:ext cx="2652600" cy="2175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17" name="Google Shape;117;p19"/>
          <p:cNvSpPr txBox="1"/>
          <p:nvPr/>
        </p:nvSpPr>
        <p:spPr>
          <a:xfrm>
            <a:off x="5775700" y="2882388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Rol</a:t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118" name="Google Shape;118;p19"/>
          <p:cNvCxnSpPr>
            <a:stCxn id="117" idx="1"/>
          </p:cNvCxnSpPr>
          <p:nvPr/>
        </p:nvCxnSpPr>
        <p:spPr>
          <a:xfrm flipH="1">
            <a:off x="3842200" y="3052938"/>
            <a:ext cx="1933500" cy="2001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19" name="Google Shape;119;p19"/>
          <p:cNvSpPr txBox="1"/>
          <p:nvPr/>
        </p:nvSpPr>
        <p:spPr>
          <a:xfrm>
            <a:off x="5878975" y="3973588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Objetivo</a:t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120" name="Google Shape;120;p19"/>
          <p:cNvCxnSpPr>
            <a:stCxn id="119" idx="1"/>
          </p:cNvCxnSpPr>
          <p:nvPr/>
        </p:nvCxnSpPr>
        <p:spPr>
          <a:xfrm rot="10800000">
            <a:off x="4861075" y="4124638"/>
            <a:ext cx="1017900" cy="195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1133579"/>
            <a:ext cx="5477025" cy="386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0"/>
          <p:cNvSpPr txBox="1"/>
          <p:nvPr/>
        </p:nvSpPr>
        <p:spPr>
          <a:xfrm>
            <a:off x="254700" y="238925"/>
            <a:ext cx="73635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solidFill>
                  <a:srgbClr val="666666"/>
                </a:solidFill>
              </a:rPr>
              <a:t>PASO 4: Modelar reacción e influencias secundarias</a:t>
            </a:r>
            <a:endParaRPr b="1" sz="16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s">
                <a:solidFill>
                  <a:srgbClr val="666666"/>
                </a:solidFill>
              </a:rPr>
              <a:t>Identificar los actores externos a la organización que serán influenciados por el resultado de las tácticas, así como  otros actores internos que influencian o son influenciados</a:t>
            </a:r>
            <a:endParaRPr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851825"/>
            <a:ext cx="5876454" cy="414515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1"/>
          <p:cNvSpPr txBox="1"/>
          <p:nvPr/>
        </p:nvSpPr>
        <p:spPr>
          <a:xfrm>
            <a:off x="254700" y="238925"/>
            <a:ext cx="73635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>
                <a:solidFill>
                  <a:srgbClr val="666666"/>
                </a:solidFill>
              </a:rPr>
              <a:t>PASO 4: Modelar reacción e influencias secundarias</a:t>
            </a:r>
            <a:endParaRPr b="1" sz="16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666666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Char char="●"/>
            </a:pPr>
            <a:r>
              <a:rPr lang="es">
                <a:solidFill>
                  <a:srgbClr val="666666"/>
                </a:solidFill>
              </a:rPr>
              <a:t>Identificar los actores externos a la organización que serán influenciados por el resultado de las tácticas, así como  otros actores internos que influencian o son influenciados</a:t>
            </a:r>
            <a:endParaRPr>
              <a:solidFill>
                <a:srgbClr val="666666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</a:endParaRPr>
          </a:p>
        </p:txBody>
      </p:sp>
      <p:sp>
        <p:nvSpPr>
          <p:cNvPr id="133" name="Google Shape;133;p21"/>
          <p:cNvSpPr txBox="1"/>
          <p:nvPr/>
        </p:nvSpPr>
        <p:spPr>
          <a:xfrm>
            <a:off x="6058025" y="2753838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reacción (influencia de vuelta)</a:t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134" name="Google Shape;134;p21"/>
          <p:cNvCxnSpPr>
            <a:stCxn id="135" idx="0"/>
          </p:cNvCxnSpPr>
          <p:nvPr/>
        </p:nvCxnSpPr>
        <p:spPr>
          <a:xfrm flipH="1" rot="5400000">
            <a:off x="6585750" y="1212613"/>
            <a:ext cx="570900" cy="1380000"/>
          </a:xfrm>
          <a:prstGeom prst="curvedConnector2">
            <a:avLst/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35" name="Google Shape;135;p21"/>
          <p:cNvSpPr txBox="1"/>
          <p:nvPr/>
        </p:nvSpPr>
        <p:spPr>
          <a:xfrm>
            <a:off x="5978400" y="2188063"/>
            <a:ext cx="3165600" cy="3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100">
                <a:solidFill>
                  <a:srgbClr val="666666"/>
                </a:solidFill>
              </a:rPr>
              <a:t>actor externo influenciado</a:t>
            </a:r>
            <a:endParaRPr b="1" sz="1100">
              <a:solidFill>
                <a:srgbClr val="666666"/>
              </a:solidFill>
            </a:endParaRPr>
          </a:p>
        </p:txBody>
      </p:sp>
      <p:cxnSp>
        <p:nvCxnSpPr>
          <p:cNvPr id="136" name="Google Shape;136;p21"/>
          <p:cNvCxnSpPr/>
          <p:nvPr/>
        </p:nvCxnSpPr>
        <p:spPr>
          <a:xfrm rot="10800000">
            <a:off x="4399625" y="2055013"/>
            <a:ext cx="1658400" cy="912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